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88" r:id="rId3"/>
    <p:sldId id="389" r:id="rId4"/>
    <p:sldId id="390" r:id="rId5"/>
    <p:sldId id="394" r:id="rId6"/>
    <p:sldId id="302" r:id="rId7"/>
    <p:sldId id="259" r:id="rId8"/>
    <p:sldId id="287" r:id="rId9"/>
    <p:sldId id="396" r:id="rId10"/>
    <p:sldId id="395" r:id="rId11"/>
    <p:sldId id="261" r:id="rId12"/>
    <p:sldId id="397" r:id="rId13"/>
    <p:sldId id="292" r:id="rId14"/>
    <p:sldId id="258" r:id="rId15"/>
    <p:sldId id="399" r:id="rId16"/>
    <p:sldId id="400" r:id="rId17"/>
    <p:sldId id="398" r:id="rId18"/>
    <p:sldId id="404" r:id="rId19"/>
    <p:sldId id="306" r:id="rId20"/>
    <p:sldId id="401" r:id="rId21"/>
    <p:sldId id="402" r:id="rId22"/>
    <p:sldId id="403" r:id="rId23"/>
    <p:sldId id="405" r:id="rId24"/>
    <p:sldId id="406" r:id="rId25"/>
    <p:sldId id="29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686"/>
    <a:srgbClr val="B00082"/>
    <a:srgbClr val="FFFFFF"/>
    <a:srgbClr val="00FF00"/>
    <a:srgbClr val="8BC5FF"/>
    <a:srgbClr val="6666FF"/>
    <a:srgbClr val="9900FF"/>
    <a:srgbClr val="FF99FF"/>
    <a:srgbClr val="AA72D4"/>
    <a:srgbClr val="FE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BD887-4BAF-444A-B74C-D4CA6FECBF81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7653D-A820-4091-8CE3-5D381A656A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2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3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7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8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9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8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2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4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6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0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5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F24B-25F2-4F8F-B3EB-0CA786A4788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502B-DD48-4124-A66A-9D50F9DAE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0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1" y="0"/>
            <a:ext cx="12191997" cy="6858000"/>
          </a:xfrm>
          <a:prstGeom prst="rect">
            <a:avLst/>
          </a:prstGeom>
          <a:solidFill>
            <a:schemeClr val="dk1">
              <a:alpha val="3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067" y="4752622"/>
            <a:ext cx="11905860" cy="1379950"/>
          </a:xfrm>
        </p:spPr>
        <p:txBody>
          <a:bodyPr>
            <a:normAutofit/>
          </a:bodyPr>
          <a:lstStyle/>
          <a:p>
            <a:r>
              <a:rPr lang="ko-KR" altLang="en-US" sz="4400" b="1" dirty="0" err="1" smtClean="0">
                <a:solidFill>
                  <a:schemeClr val="bg1"/>
                </a:solidFill>
              </a:rPr>
              <a:t>킹갓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해커가 </a:t>
            </a:r>
            <a:r>
              <a:rPr lang="ko-KR" altLang="en-US" sz="4400" b="1" dirty="0" err="1" smtClean="0">
                <a:solidFill>
                  <a:schemeClr val="bg1"/>
                </a:solidFill>
              </a:rPr>
              <a:t>되기위한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ko-KR" altLang="en-US" sz="4400" b="1" dirty="0" err="1" smtClean="0">
                <a:solidFill>
                  <a:schemeClr val="bg1"/>
                </a:solidFill>
              </a:rPr>
              <a:t>뉴비의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발표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</a:rPr>
            </a:br>
            <a:r>
              <a:rPr lang="ko-KR" altLang="en-US" sz="3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이 </a:t>
            </a:r>
            <a:r>
              <a:rPr lang="ko-KR" altLang="en-US" sz="3600" b="1" dirty="0" err="1" smtClean="0">
                <a:solidFill>
                  <a:schemeClr val="bg1"/>
                </a:solidFill>
              </a:rPr>
              <a:t>토깽이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Introduction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필요한 이유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093"/>
          <a:stretch/>
        </p:blipFill>
        <p:spPr>
          <a:xfrm>
            <a:off x="273627" y="993913"/>
            <a:ext cx="5889667" cy="127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4973545"/>
            <a:ext cx="7219950" cy="1666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14" y="1301152"/>
            <a:ext cx="7591425" cy="1666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7246"/>
          <a:stretch/>
        </p:blipFill>
        <p:spPr>
          <a:xfrm>
            <a:off x="178212" y="2685933"/>
            <a:ext cx="7696200" cy="1872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14" y="3908163"/>
            <a:ext cx="77152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Introduction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대회 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 CTF??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9381" y="1067421"/>
            <a:ext cx="118127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CTF (Capture The Flag)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해킹 </a:t>
            </a:r>
            <a:r>
              <a:rPr lang="ko-KR" altLang="en-US" sz="2400" b="1" dirty="0">
                <a:solidFill>
                  <a:schemeClr val="bg1"/>
                </a:solidFill>
              </a:rPr>
              <a:t>대회! 가장 먼저 빨리 Flag(정답)을 찾는 게임!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국내에서도 </a:t>
            </a:r>
            <a:r>
              <a:rPr lang="ko-KR" altLang="en-US" sz="2400" b="1" dirty="0">
                <a:solidFill>
                  <a:schemeClr val="bg1"/>
                </a:solidFill>
              </a:rPr>
              <a:t>크고 작은 CTF가 열리고 있으며,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전세계적으로 </a:t>
            </a:r>
            <a:r>
              <a:rPr lang="ko-KR" altLang="en-US" sz="2400" b="1" dirty="0">
                <a:solidFill>
                  <a:schemeClr val="bg1"/>
                </a:solidFill>
              </a:rPr>
              <a:t>매주(매일) CTF가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개최됨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www.ctftime.org </a:t>
            </a:r>
            <a:r>
              <a:rPr lang="ko-KR" altLang="en-US" sz="2400" b="1" dirty="0">
                <a:solidFill>
                  <a:schemeClr val="bg1"/>
                </a:solidFill>
              </a:rPr>
              <a:t>: (모든 CTF는 아니지만)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세계에서 </a:t>
            </a:r>
            <a:r>
              <a:rPr lang="ko-KR" altLang="en-US" sz="2400" b="1" dirty="0">
                <a:solidFill>
                  <a:schemeClr val="bg1"/>
                </a:solidFill>
              </a:rPr>
              <a:t>열리는 대회를 확인할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수 있음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91504" y="4309608"/>
            <a:ext cx="8987382" cy="2082446"/>
            <a:chOff x="264271" y="5160397"/>
            <a:chExt cx="8927436" cy="1501998"/>
          </a:xfrm>
        </p:grpSpPr>
        <p:cxnSp>
          <p:nvCxnSpPr>
            <p:cNvPr id="22" name="직선 연결선 21"/>
            <p:cNvCxnSpPr>
              <a:stCxn id="20" idx="3"/>
              <a:endCxn id="11" idx="1"/>
            </p:cNvCxnSpPr>
            <p:nvPr/>
          </p:nvCxnSpPr>
          <p:spPr>
            <a:xfrm>
              <a:off x="1662552" y="5876194"/>
              <a:ext cx="404786" cy="3520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2067338" y="5160397"/>
              <a:ext cx="7124369" cy="1501998"/>
              <a:chOff x="1876508" y="4619708"/>
              <a:chExt cx="8030817" cy="203553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876508" y="4619708"/>
                <a:ext cx="8030817" cy="20355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067337" y="4762832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암호학</a:t>
                </a:r>
                <a:endParaRPr lang="ko-KR" altLang="en-US" sz="2400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067337" y="5732889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포렌식</a:t>
                </a:r>
                <a:endParaRPr lang="ko-KR" altLang="en-US" sz="2400" b="1" dirty="0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4703195" y="5732891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/>
                  <a:t>네트워크</a:t>
                </a:r>
                <a:endParaRPr lang="ko-KR" altLang="en-US" sz="2400" b="1" dirty="0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4703195" y="4762832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리버싱</a:t>
                </a:r>
                <a:endParaRPr lang="ko-KR" altLang="en-US" sz="2400" b="1" dirty="0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339053" y="5732890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웹해킹</a:t>
                </a:r>
                <a:endParaRPr lang="ko-KR" altLang="en-US" sz="2400" b="1" dirty="0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7339053" y="4762832"/>
                <a:ext cx="2401294" cy="8269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포너블</a:t>
                </a:r>
                <a:endParaRPr lang="ko-KR" altLang="en-US" sz="2400" b="1" dirty="0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264271" y="5311582"/>
              <a:ext cx="1398281" cy="1129223"/>
            </a:xfrm>
            <a:prstGeom prst="roundRect">
              <a:avLst/>
            </a:prstGeom>
            <a:solidFill>
              <a:srgbClr val="B00082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smtClean="0"/>
                <a:t>출제</a:t>
              </a:r>
              <a:endParaRPr lang="en-US" altLang="ko-KR" sz="4000" b="1" dirty="0" smtClean="0"/>
            </a:p>
            <a:p>
              <a:pPr algn="ctr"/>
              <a:r>
                <a:rPr lang="ko-KR" altLang="en-US" sz="4000" b="1" dirty="0" smtClean="0"/>
                <a:t>유형</a:t>
              </a:r>
              <a:endParaRPr lang="ko-KR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3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>
            <a:stCxn id="14" idx="2"/>
            <a:endCxn id="12" idx="0"/>
          </p:cNvCxnSpPr>
          <p:nvPr/>
        </p:nvCxnSpPr>
        <p:spPr>
          <a:xfrm flipH="1">
            <a:off x="2797791" y="5189207"/>
            <a:ext cx="609130" cy="5592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평행 사변형 1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Introduction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대회 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 CTF??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9381" y="995729"/>
            <a:ext cx="1181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CTF (Capture The Flag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) 에서 잘하려면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7154" y="2207456"/>
            <a:ext cx="5004021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시간을 투자하면 배신은 하지 않는다!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CTF, Wargame, 0-Day 등등 시작이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중요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34641" y="2181217"/>
            <a:ext cx="394689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역 분석 </a:t>
            </a:r>
            <a:r>
              <a:rPr lang="ko-KR" altLang="en-US" sz="2000" b="1" dirty="0">
                <a:solidFill>
                  <a:schemeClr val="bg1"/>
                </a:solidFill>
              </a:rPr>
              <a:t>하면서 찾아내는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짜릿함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!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70" y="5748489"/>
            <a:ext cx="5070042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분석 </a:t>
            </a:r>
            <a:r>
              <a:rPr lang="ko-KR" altLang="en-US" sz="2000" b="1" dirty="0">
                <a:solidFill>
                  <a:schemeClr val="bg1"/>
                </a:solidFill>
              </a:rPr>
              <a:t>그리고 꼼꼼히 숨겨진 것을 찾아내기?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84666" y="5686934"/>
            <a:ext cx="4460693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Wireshark로 분석해보기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http://forensicscontest.com/2009/09/2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5/puzzle-1-anns-bad-aim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545905" y="4546230"/>
            <a:ext cx="2531462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데이터베이스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그리고 </a:t>
            </a:r>
            <a:r>
              <a:rPr lang="ko-KR" altLang="en-US" sz="2000" b="1" dirty="0" err="1">
                <a:solidFill>
                  <a:schemeClr val="bg1"/>
                </a:solidFill>
              </a:rPr>
              <a:t>쿼리문</a:t>
            </a:r>
            <a:r>
              <a:rPr lang="ko-KR" altLang="en-US" sz="2000" b="1" dirty="0">
                <a:solidFill>
                  <a:schemeClr val="bg1"/>
                </a:solidFill>
              </a:rPr>
              <a:t> 공부?</a:t>
            </a:r>
          </a:p>
        </p:txBody>
      </p:sp>
      <p:cxnSp>
        <p:nvCxnSpPr>
          <p:cNvPr id="32" name="직선 연결선 31"/>
          <p:cNvCxnSpPr>
            <a:stCxn id="17" idx="3"/>
            <a:endCxn id="31" idx="1"/>
          </p:cNvCxnSpPr>
          <p:nvPr/>
        </p:nvCxnSpPr>
        <p:spPr>
          <a:xfrm>
            <a:off x="9187294" y="4766212"/>
            <a:ext cx="358611" cy="1339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4" idx="2"/>
            <a:endCxn id="18" idx="0"/>
          </p:cNvCxnSpPr>
          <p:nvPr/>
        </p:nvCxnSpPr>
        <p:spPr>
          <a:xfrm flipH="1">
            <a:off x="8115014" y="2915342"/>
            <a:ext cx="1404151" cy="4354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2"/>
            <a:endCxn id="16" idx="0"/>
          </p:cNvCxnSpPr>
          <p:nvPr/>
        </p:nvCxnSpPr>
        <p:spPr>
          <a:xfrm>
            <a:off x="4308086" y="2581327"/>
            <a:ext cx="1452881" cy="769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5" idx="2"/>
            <a:endCxn id="30" idx="0"/>
          </p:cNvCxnSpPr>
          <p:nvPr/>
        </p:nvCxnSpPr>
        <p:spPr>
          <a:xfrm>
            <a:off x="5760967" y="5189209"/>
            <a:ext cx="2354046" cy="4977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91308" y="3210367"/>
            <a:ext cx="1862731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알고리즘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암호학</a:t>
            </a:r>
            <a:r>
              <a:rPr lang="ko-KR" altLang="en-US" b="1" dirty="0" smtClean="0">
                <a:solidFill>
                  <a:schemeClr val="bg1"/>
                </a:solidFill>
              </a:rPr>
              <a:t> 지식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== </a:t>
            </a:r>
            <a:r>
              <a:rPr lang="ko-KR" altLang="en-US" b="1" dirty="0" smtClean="0">
                <a:solidFill>
                  <a:schemeClr val="bg1"/>
                </a:solidFill>
              </a:rPr>
              <a:t>수학</a:t>
            </a:r>
            <a:r>
              <a:rPr lang="en-US" altLang="ko-KR" b="1" dirty="0" smtClean="0">
                <a:solidFill>
                  <a:schemeClr val="bg1"/>
                </a:solidFill>
              </a:rPr>
              <a:t>+</a:t>
            </a:r>
            <a:r>
              <a:rPr lang="ko-KR" altLang="en-US" b="1" dirty="0" smtClean="0">
                <a:solidFill>
                  <a:schemeClr val="bg1"/>
                </a:solidFill>
              </a:rPr>
              <a:t>언어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5" name="직선 연결선 54"/>
          <p:cNvCxnSpPr>
            <a:stCxn id="52" idx="3"/>
          </p:cNvCxnSpPr>
          <p:nvPr/>
        </p:nvCxnSpPr>
        <p:spPr>
          <a:xfrm>
            <a:off x="1954039" y="3672032"/>
            <a:ext cx="380601" cy="1017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2164213" y="3204378"/>
            <a:ext cx="7172207" cy="2082446"/>
            <a:chOff x="1876508" y="4619708"/>
            <a:chExt cx="8030817" cy="2035534"/>
          </a:xfrm>
        </p:grpSpPr>
        <p:sp>
          <p:nvSpPr>
            <p:cNvPr id="11" name="직사각형 10"/>
            <p:cNvSpPr/>
            <p:nvPr/>
          </p:nvSpPr>
          <p:spPr>
            <a:xfrm>
              <a:off x="1876508" y="4619708"/>
              <a:ext cx="8030817" cy="20355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67337" y="4762832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암호학</a:t>
              </a:r>
              <a:endParaRPr lang="ko-KR" altLang="en-US" sz="24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067337" y="5732889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포렌식</a:t>
              </a:r>
              <a:endParaRPr lang="ko-KR" altLang="en-US" sz="2400" b="1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03195" y="5732891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네트워크</a:t>
              </a:r>
              <a:endParaRPr lang="ko-KR" altLang="en-US" sz="24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03195" y="4762832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리버싱</a:t>
              </a:r>
              <a:endParaRPr lang="ko-KR" altLang="en-US" sz="2400" b="1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339053" y="5732890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웹해킹</a:t>
              </a:r>
              <a:endParaRPr lang="ko-KR" altLang="en-US" sz="2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339053" y="4762832"/>
              <a:ext cx="2401294" cy="826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포너블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7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86326"/>
            <a:ext cx="121920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 Researching</a:t>
            </a:r>
            <a:endParaRPr lang="en-US" altLang="ko-KR" sz="9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공부를 해봅시다</a:t>
            </a:r>
            <a:r>
              <a:rPr lang="en-US" altLang="ko-KR" sz="1100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2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Researching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공부는 어떻게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?? 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380" y="1235690"/>
            <a:ext cx="9339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때는 바야흐로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2014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년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본인 공부한 순서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==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뒤죽박죽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삽질의 연속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…. 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2~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3) ---&gt; 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공부순서는 참고용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뭐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든간에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항상 프로그래밍 언어가 중요함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이후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정보보안 동아리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DOT-GABI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가입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(2019)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4380" y="3968506"/>
            <a:ext cx="11616201" cy="2531612"/>
            <a:chOff x="154380" y="2161309"/>
            <a:chExt cx="11883240" cy="3075709"/>
          </a:xfrm>
        </p:grpSpPr>
        <p:grpSp>
          <p:nvGrpSpPr>
            <p:cNvPr id="10" name="그룹 9"/>
            <p:cNvGrpSpPr/>
            <p:nvPr/>
          </p:nvGrpSpPr>
          <p:grpSpPr>
            <a:xfrm>
              <a:off x="154380" y="2161309"/>
              <a:ext cx="11883240" cy="3075709"/>
              <a:chOff x="154380" y="950026"/>
              <a:chExt cx="11883240" cy="3075709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54380" y="950026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/>
                  <a:t>중학교 </a:t>
                </a:r>
                <a:r>
                  <a:rPr lang="en-US" altLang="ko-KR" sz="2400" b="1" dirty="0" smtClean="0"/>
                  <a:t>2</a:t>
                </a:r>
                <a:r>
                  <a:rPr lang="ko-KR" altLang="en-US" sz="2400" b="1" dirty="0" smtClean="0"/>
                  <a:t>학년 </a:t>
                </a:r>
                <a:endParaRPr lang="en-US" altLang="ko-KR" sz="2400" b="1" dirty="0" smtClean="0"/>
              </a:p>
              <a:p>
                <a:pPr algn="ctr"/>
                <a:r>
                  <a:rPr lang="en-US" altLang="ko-KR" sz="2400" b="1" dirty="0" smtClean="0"/>
                  <a:t>C</a:t>
                </a:r>
                <a:r>
                  <a:rPr lang="ko-KR" altLang="en-US" sz="2400" b="1" dirty="0" smtClean="0"/>
                  <a:t>언어를 시작</a:t>
                </a:r>
                <a:endParaRPr lang="ko-KR" altLang="en-US" sz="2400" b="1" dirty="0"/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4362203" y="2790701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/>
                  <a:t>시스템 해킹 </a:t>
                </a:r>
                <a:endParaRPr lang="en-US" altLang="ko-KR" sz="2400" b="1" dirty="0" smtClean="0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4362203" y="950026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/>
                  <a:t>네트워크 </a:t>
                </a:r>
                <a:endParaRPr lang="en-US" altLang="ko-KR" sz="2400" b="1" dirty="0" smtClean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8570026" y="950026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smtClean="0"/>
                  <a:t>웹개발</a:t>
                </a:r>
                <a:endParaRPr lang="ko-KR" altLang="en-US" sz="2400" b="1" dirty="0" smtClean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54380" y="2790701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포렌식</a:t>
                </a:r>
                <a:r>
                  <a:rPr lang="ko-KR" altLang="en-US" sz="2400" b="1" dirty="0" smtClean="0"/>
                  <a:t> </a:t>
                </a: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8570026" y="2790701"/>
                <a:ext cx="3467594" cy="1235034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 smtClean="0"/>
                  <a:t>리눅스</a:t>
                </a:r>
                <a:r>
                  <a:rPr lang="ko-KR" altLang="en-US" sz="2400" b="1" dirty="0" smtClean="0"/>
                  <a:t> </a:t>
                </a:r>
                <a:endParaRPr lang="en-US" altLang="ko-KR" sz="2400" b="1" dirty="0" smtClean="0"/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>
              <a:off x="3790207" y="2517745"/>
              <a:ext cx="403762" cy="7006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998030" y="2517745"/>
              <a:ext cx="403762" cy="7006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15" name="오른쪽 화살표 14"/>
            <p:cNvSpPr/>
            <p:nvPr/>
          </p:nvSpPr>
          <p:spPr>
            <a:xfrm rot="5400000">
              <a:off x="10101942" y="3348841"/>
              <a:ext cx="403762" cy="7006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17" name="오른쪽 화살표 16"/>
            <p:cNvSpPr/>
            <p:nvPr/>
          </p:nvSpPr>
          <p:spPr>
            <a:xfrm rot="10800000">
              <a:off x="3790207" y="4269179"/>
              <a:ext cx="403762" cy="7006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18" name="오른쪽 화살표 17"/>
            <p:cNvSpPr/>
            <p:nvPr/>
          </p:nvSpPr>
          <p:spPr>
            <a:xfrm rot="10800000">
              <a:off x="7998030" y="4269179"/>
              <a:ext cx="403762" cy="7006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430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Researching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기회는 잡자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(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세미나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!)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0824" y="1031108"/>
            <a:ext cx="115903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정보보안 </a:t>
            </a:r>
            <a:r>
              <a:rPr lang="ko-KR" altLang="en-US" sz="3600" b="1" dirty="0">
                <a:solidFill>
                  <a:schemeClr val="bg1"/>
                </a:solidFill>
              </a:rPr>
              <a:t>세미나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정보보안 </a:t>
            </a:r>
            <a:r>
              <a:rPr lang="ko-KR" altLang="en-US" sz="2400" b="1" dirty="0">
                <a:solidFill>
                  <a:schemeClr val="bg1"/>
                </a:solidFill>
              </a:rPr>
              <a:t>주제를 가지고 소소하게나 대규모로나 발표를 하는 자리</a:t>
            </a:r>
            <a:r>
              <a:rPr lang="en-US" altLang="ko-KR" sz="2400" b="1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본인이 연구 했던 것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취약점 발견</a:t>
            </a:r>
            <a:r>
              <a:rPr lang="en-US" altLang="ko-KR" sz="2400" b="1" dirty="0">
                <a:solidFill>
                  <a:schemeClr val="bg1"/>
                </a:solidFill>
              </a:rPr>
              <a:t>, 1-Day, </a:t>
            </a:r>
            <a:r>
              <a:rPr lang="ko-KR" altLang="en-US" sz="2400" b="1" dirty="0">
                <a:solidFill>
                  <a:schemeClr val="bg1"/>
                </a:solidFill>
              </a:rPr>
              <a:t>개념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등등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예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시원포럼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(Security One), POC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CODEGATE, </a:t>
            </a:r>
            <a:r>
              <a:rPr lang="en-US" altLang="ko-KR" sz="2000" b="1" dirty="0">
                <a:solidFill>
                  <a:schemeClr val="bg1"/>
                </a:solidFill>
              </a:rPr>
              <a:t>…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나의 첫 세미나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2018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시원포럼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참관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 / 2020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시원포럼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발표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후기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할 때마다 느끼는 거지만 정말 괴물들도 많고 공부의 깊이는 아무도 모른다</a:t>
            </a:r>
            <a:endParaRPr lang="en-US" altLang="ko-KR" sz="2400" b="1" dirty="0" smtClean="0">
              <a:solidFill>
                <a:srgbClr val="FFFF00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다양한 주제로 발표하여 다양하게 경험하고 관심사가 넓어짐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보안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트렌드가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반영되어  흐름도 따라갈 수 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ㄱㅇㄷ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27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Researching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기회는 잡자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(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세미나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!)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2" y="968569"/>
            <a:ext cx="2864970" cy="2705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7547" b="17049"/>
          <a:stretch/>
        </p:blipFill>
        <p:spPr>
          <a:xfrm>
            <a:off x="5743359" y="1055278"/>
            <a:ext cx="3096703" cy="3431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482" y="3467159"/>
            <a:ext cx="4044407" cy="302487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92541" y="3673669"/>
            <a:ext cx="2466561" cy="1374571"/>
            <a:chOff x="292541" y="3673669"/>
            <a:chExt cx="2466561" cy="137457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92541" y="3925021"/>
              <a:ext cx="2466561" cy="112321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2018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시원포럼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부산은행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부산 국제 금융 센터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/>
            <p:cNvCxnSpPr>
              <a:stCxn id="2" idx="2"/>
              <a:endCxn id="7" idx="0"/>
            </p:cNvCxnSpPr>
            <p:nvPr/>
          </p:nvCxnSpPr>
          <p:spPr>
            <a:xfrm flipH="1">
              <a:off x="1525822" y="3673669"/>
              <a:ext cx="79935" cy="251352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100153" y="4486630"/>
            <a:ext cx="2564454" cy="1992547"/>
            <a:chOff x="5909747" y="1695235"/>
            <a:chExt cx="2466561" cy="199254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09747" y="2564563"/>
              <a:ext cx="2466561" cy="112321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2019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코드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게이트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CODE GATE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서울 강남구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코엑스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/>
            <p:cNvCxnSpPr>
              <a:stCxn id="4" idx="2"/>
              <a:endCxn id="13" idx="0"/>
            </p:cNvCxnSpPr>
            <p:nvPr/>
          </p:nvCxnSpPr>
          <p:spPr>
            <a:xfrm flipH="1">
              <a:off x="7143028" y="1695235"/>
              <a:ext cx="874619" cy="869328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1605757" y="1924606"/>
            <a:ext cx="4405735" cy="4567432"/>
            <a:chOff x="4368925" y="942875"/>
            <a:chExt cx="4405735" cy="456743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9830" b="17086"/>
            <a:stretch/>
          </p:blipFill>
          <p:spPr>
            <a:xfrm>
              <a:off x="5608682" y="942875"/>
              <a:ext cx="3165978" cy="308510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368925" y="4027981"/>
              <a:ext cx="3119521" cy="1482326"/>
              <a:chOff x="-7805972" y="6755102"/>
              <a:chExt cx="4075367" cy="1482326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-7805972" y="7114209"/>
                <a:ext cx="4075367" cy="1123219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2018 GDG Meet UP</a:t>
                </a:r>
              </a:p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(Google Developer Group)</a:t>
                </a:r>
              </a:p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</a:rPr>
                  <a:t>대전 시민대학 </a:t>
                </a:r>
                <a:r>
                  <a:rPr lang="ko-KR" altLang="en-US" b="1" dirty="0" err="1" smtClean="0">
                    <a:solidFill>
                      <a:schemeClr val="tx1"/>
                    </a:solidFill>
                  </a:rPr>
                  <a:t>컨퍼런스홀</a:t>
                </a:r>
                <a:endParaRPr lang="en-US" altLang="ko-KR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직선 연결선 20"/>
              <p:cNvCxnSpPr>
                <a:stCxn id="20" idx="0"/>
                <a:endCxn id="16" idx="2"/>
              </p:cNvCxnSpPr>
              <p:nvPr/>
            </p:nvCxnSpPr>
            <p:spPr>
              <a:xfrm flipV="1">
                <a:off x="-5768288" y="6755102"/>
                <a:ext cx="1649974" cy="359107"/>
              </a:xfrm>
              <a:prstGeom prst="line">
                <a:avLst/>
              </a:prstGeom>
              <a:ln w="381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그룹 39"/>
          <p:cNvGrpSpPr/>
          <p:nvPr/>
        </p:nvGrpSpPr>
        <p:grpSpPr>
          <a:xfrm>
            <a:off x="9373922" y="1699609"/>
            <a:ext cx="2564453" cy="1767550"/>
            <a:chOff x="5906195" y="4598435"/>
            <a:chExt cx="2466561" cy="1767550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906195" y="4598435"/>
              <a:ext cx="2466561" cy="112321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2020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시원포럼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부경 대학교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/>
            <p:cNvCxnSpPr>
              <a:stCxn id="6" idx="0"/>
              <a:endCxn id="41" idx="2"/>
            </p:cNvCxnSpPr>
            <p:nvPr/>
          </p:nvCxnSpPr>
          <p:spPr>
            <a:xfrm flipV="1">
              <a:off x="6567705" y="5721654"/>
              <a:ext cx="571771" cy="644331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9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Researching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분야는 무슨 분야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  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27222" y="938254"/>
            <a:ext cx="11871296" cy="5716988"/>
            <a:chOff x="555578" y="1553993"/>
            <a:chExt cx="10455834" cy="4776998"/>
          </a:xfrm>
          <a:solidFill>
            <a:schemeClr val="accent1"/>
          </a:solidFill>
        </p:grpSpPr>
        <p:sp>
          <p:nvSpPr>
            <p:cNvPr id="14" name="직사각형 13"/>
            <p:cNvSpPr/>
            <p:nvPr/>
          </p:nvSpPr>
          <p:spPr>
            <a:xfrm>
              <a:off x="743429" y="1553993"/>
              <a:ext cx="1903250" cy="60837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 기자</a:t>
              </a:r>
              <a:endParaRPr lang="en-US" altLang="ko-KR" sz="2400" b="1" dirty="0" smtClean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469820" y="1889199"/>
              <a:ext cx="2339901" cy="603512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대학원 진학</a:t>
              </a:r>
              <a:endParaRPr lang="en-US" altLang="ko-KR" sz="2400" b="1" dirty="0" smtClean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56252" y="2777744"/>
              <a:ext cx="2497168" cy="62371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악성코드 분석가</a:t>
              </a:r>
              <a:endParaRPr lang="en-US" altLang="ko-KR" sz="2400" b="1" dirty="0" smtClean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312334" y="5722620"/>
              <a:ext cx="2482807" cy="60837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포렌식</a:t>
              </a:r>
              <a:r>
                <a:rPr lang="ko-KR" altLang="en-US" sz="2400" b="1" dirty="0" smtClean="0"/>
                <a:t> 전문가</a:t>
              </a:r>
              <a:endParaRPr lang="en-US" altLang="ko-KR" sz="2400" b="1" dirty="0" smtClean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268128" y="4422508"/>
              <a:ext cx="2743284" cy="60837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모의해킹 전문가</a:t>
              </a:r>
              <a:endParaRPr lang="en-US" altLang="ko-KR" sz="2400" b="1" dirty="0" smtClean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97951" y="1669278"/>
              <a:ext cx="2155786" cy="60837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보안 </a:t>
              </a:r>
              <a:r>
                <a:rPr lang="ko-KR" altLang="en-US" sz="2400" b="1" dirty="0" err="1" smtClean="0"/>
                <a:t>관제원</a:t>
              </a:r>
              <a:endParaRPr lang="en-US" altLang="ko-KR" sz="2400" b="1" dirty="0" smtClean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49050" y="5395427"/>
              <a:ext cx="2155786" cy="62371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 컨설턴트</a:t>
              </a:r>
              <a:endParaRPr lang="en-US" altLang="ko-KR" sz="2400" b="1" dirty="0" smtClean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510779" y="4437525"/>
              <a:ext cx="2155786" cy="62371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/>
                <a:t>리서쳐</a:t>
              </a:r>
              <a:endParaRPr lang="en-US" altLang="ko-KR" sz="2400" b="1" dirty="0" smtClean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5578" y="4016834"/>
              <a:ext cx="2973205" cy="62371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보안 솔루션 개발</a:t>
              </a:r>
              <a:endParaRPr lang="en-US" altLang="ko-KR" sz="2400" b="1" dirty="0" smtClean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66565" y="3132610"/>
              <a:ext cx="2973205" cy="60704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 제품 개발</a:t>
              </a:r>
              <a:endParaRPr lang="en-US" altLang="ko-KR" sz="2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788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085" y="2473306"/>
            <a:ext cx="112111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Other Program</a:t>
            </a:r>
            <a:endParaRPr lang="en-US" altLang="ko-KR" sz="6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교육 프로그램</a:t>
            </a:r>
            <a:endParaRPr lang="en-US" altLang="ko-KR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BOB (Best of the Best) – </a:t>
            </a:r>
            <a:r>
              <a:rPr lang="ko-KR" altLang="en-US" sz="2800" b="1" dirty="0">
                <a:solidFill>
                  <a:schemeClr val="tx1"/>
                </a:solidFill>
              </a:rPr>
              <a:t>한국정보기술 연구소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과학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기술 정보 통신부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277"/>
          <a:stretch/>
        </p:blipFill>
        <p:spPr>
          <a:xfrm>
            <a:off x="174708" y="3204014"/>
            <a:ext cx="3188694" cy="35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9949" y="1062398"/>
            <a:ext cx="120337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한국정보기술연구원</a:t>
            </a:r>
            <a:r>
              <a:rPr lang="en-US" altLang="ko-KR" sz="3200" b="1" dirty="0">
                <a:solidFill>
                  <a:schemeClr val="bg1"/>
                </a:solidFill>
              </a:rPr>
              <a:t>(KITRI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)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>
                <a:solidFill>
                  <a:schemeClr val="bg1"/>
                </a:solidFill>
              </a:rPr>
              <a:t>정보보안 우수인재 양성을 통한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국가적 </a:t>
            </a:r>
            <a:r>
              <a:rPr lang="ko-KR" altLang="en-US" sz="2400" b="1" dirty="0">
                <a:solidFill>
                  <a:schemeClr val="bg1"/>
                </a:solidFill>
              </a:rPr>
              <a:t>보안 난제 해소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’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라는 가치 </a:t>
            </a:r>
            <a:r>
              <a:rPr lang="ko-KR" altLang="en-US" sz="2400" b="1" dirty="0">
                <a:solidFill>
                  <a:schemeClr val="bg1"/>
                </a:solidFill>
              </a:rPr>
              <a:t>아래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2012</a:t>
            </a:r>
            <a:r>
              <a:rPr lang="ko-KR" altLang="en-US" sz="2400" b="1" dirty="0">
                <a:solidFill>
                  <a:schemeClr val="bg1"/>
                </a:solidFill>
              </a:rPr>
              <a:t>년부터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대한민국 </a:t>
            </a:r>
            <a:r>
              <a:rPr lang="ko-KR" altLang="en-US" sz="2400" b="1" dirty="0">
                <a:solidFill>
                  <a:schemeClr val="bg1"/>
                </a:solidFill>
              </a:rPr>
              <a:t>최고의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차세대 </a:t>
            </a:r>
            <a:r>
              <a:rPr lang="ko-KR" altLang="en-US" sz="2400" b="1" dirty="0">
                <a:solidFill>
                  <a:schemeClr val="bg1"/>
                </a:solidFill>
              </a:rPr>
              <a:t>보안 리더를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양성하는「</a:t>
            </a:r>
            <a:r>
              <a:rPr lang="en-US" altLang="ko-KR" sz="2400" b="1" dirty="0">
                <a:solidFill>
                  <a:schemeClr val="bg1"/>
                </a:solidFill>
              </a:rPr>
              <a:t>Best of the Best(</a:t>
            </a:r>
            <a:r>
              <a:rPr lang="en-US" altLang="ko-KR" sz="2400" b="1" dirty="0" err="1">
                <a:solidFill>
                  <a:schemeClr val="bg1"/>
                </a:solidFill>
              </a:rPr>
              <a:t>BoB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」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프로그램을 시행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(2020 9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4" y="3204014"/>
            <a:ext cx="4611756" cy="35428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502" y="3204014"/>
            <a:ext cx="3781774" cy="3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0978" y="156248"/>
            <a:ext cx="7126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누구인가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?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767390"/>
            <a:ext cx="11407082" cy="491687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9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K-</a:t>
            </a:r>
            <a:r>
              <a:rPr lang="en-US" altLang="ko-KR" sz="2800" b="1" dirty="0" err="1">
                <a:solidFill>
                  <a:schemeClr val="tx1"/>
                </a:solidFill>
              </a:rPr>
              <a:t>Shield.JR</a:t>
            </a:r>
            <a:r>
              <a:rPr lang="en-US" altLang="ko-KR" sz="2800" b="1" dirty="0">
                <a:solidFill>
                  <a:schemeClr val="tx1"/>
                </a:solidFill>
              </a:rPr>
              <a:t> (</a:t>
            </a:r>
            <a:r>
              <a:rPr lang="ko-KR" altLang="en-US" sz="2800" b="1" dirty="0" err="1">
                <a:solidFill>
                  <a:schemeClr val="tx1"/>
                </a:solidFill>
              </a:rPr>
              <a:t>케이쉴드</a:t>
            </a:r>
            <a:r>
              <a:rPr lang="ko-KR" altLang="en-US" sz="2800" b="1" dirty="0">
                <a:solidFill>
                  <a:schemeClr val="tx1"/>
                </a:solidFill>
              </a:rPr>
              <a:t> 주니어</a:t>
            </a:r>
            <a:r>
              <a:rPr lang="en-US" altLang="ko-KR" sz="2800" b="1" dirty="0">
                <a:solidFill>
                  <a:schemeClr val="tx1"/>
                </a:solidFill>
              </a:rPr>
              <a:t>) – KISA(</a:t>
            </a:r>
            <a:r>
              <a:rPr lang="ko-KR" altLang="en-US" sz="2800" b="1" dirty="0">
                <a:solidFill>
                  <a:schemeClr val="tx1"/>
                </a:solidFill>
              </a:rPr>
              <a:t>한국인터넷 진흥원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)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949" y="1062398"/>
            <a:ext cx="119110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K-</a:t>
            </a:r>
            <a:r>
              <a:rPr lang="en-US" altLang="ko-KR" sz="3200" b="1" dirty="0" err="1">
                <a:solidFill>
                  <a:schemeClr val="bg1"/>
                </a:solidFill>
              </a:rPr>
              <a:t>Shield.JR</a:t>
            </a:r>
            <a:r>
              <a:rPr lang="en-US" altLang="ko-KR" sz="3200" b="1" dirty="0">
                <a:solidFill>
                  <a:schemeClr val="bg1"/>
                </a:solidFill>
              </a:rPr>
              <a:t> (</a:t>
            </a:r>
            <a:r>
              <a:rPr lang="ko-KR" altLang="en-US" sz="3200" b="1" dirty="0" err="1">
                <a:solidFill>
                  <a:schemeClr val="bg1"/>
                </a:solidFill>
              </a:rPr>
              <a:t>케이쉴드</a:t>
            </a:r>
            <a:r>
              <a:rPr lang="ko-KR" altLang="en-US" sz="3200" b="1" dirty="0">
                <a:solidFill>
                  <a:schemeClr val="bg1"/>
                </a:solidFill>
              </a:rPr>
              <a:t> 주니어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)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K-Shield </a:t>
            </a:r>
            <a:r>
              <a:rPr lang="en-US" altLang="ko-KR" sz="2400" b="1" dirty="0">
                <a:solidFill>
                  <a:schemeClr val="bg1"/>
                </a:solidFill>
              </a:rPr>
              <a:t>Jr. </a:t>
            </a:r>
            <a:r>
              <a:rPr lang="ko-KR" altLang="en-US" sz="2400" b="1" dirty="0">
                <a:solidFill>
                  <a:schemeClr val="bg1"/>
                </a:solidFill>
              </a:rPr>
              <a:t>교육은 향후 정보보호 분야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취업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현장실무를 </a:t>
            </a:r>
            <a:r>
              <a:rPr lang="ko-KR" altLang="en-US" sz="2400" b="1" dirty="0">
                <a:solidFill>
                  <a:schemeClr val="bg1"/>
                </a:solidFill>
              </a:rPr>
              <a:t>즉각 수행할 수 있는 사이버 보안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전문 인력 </a:t>
            </a:r>
            <a:r>
              <a:rPr lang="ko-KR" altLang="en-US" sz="2400" b="1" dirty="0">
                <a:solidFill>
                  <a:schemeClr val="bg1"/>
                </a:solidFill>
              </a:rPr>
              <a:t>양성을 목표로 하는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프로그램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국가직무능력표준</a:t>
            </a:r>
            <a:r>
              <a:rPr lang="en-US" altLang="ko-KR" sz="2400" b="1" dirty="0">
                <a:solidFill>
                  <a:schemeClr val="bg1"/>
                </a:solidFill>
              </a:rPr>
              <a:t>(NCS)</a:t>
            </a:r>
            <a:r>
              <a:rPr lang="ko-KR" altLang="en-US" sz="2400" b="1" dirty="0">
                <a:solidFill>
                  <a:schemeClr val="bg1"/>
                </a:solidFill>
              </a:rPr>
              <a:t>에 맞춘 실습 중심의 교육과정</a:t>
            </a:r>
            <a:r>
              <a:rPr lang="ko-KR" altLang="en-US" sz="2400" dirty="0">
                <a:solidFill>
                  <a:schemeClr val="bg1"/>
                </a:solidFill>
              </a:rPr>
              <a:t/>
            </a:r>
            <a:br>
              <a:rPr lang="ko-KR" altLang="en-US" sz="2400" dirty="0">
                <a:solidFill>
                  <a:schemeClr val="bg1"/>
                </a:solidFill>
              </a:rPr>
            </a:br>
            <a:r>
              <a:rPr lang="ko-KR" altLang="en-US" sz="2400" b="1" dirty="0">
                <a:solidFill>
                  <a:schemeClr val="bg1"/>
                </a:solidFill>
              </a:rPr>
              <a:t>이며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운영기관별 </a:t>
            </a: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ko-KR" altLang="en-US" sz="2400" b="1" dirty="0">
                <a:solidFill>
                  <a:schemeClr val="bg1"/>
                </a:solidFill>
              </a:rPr>
              <a:t>명씩 총 </a:t>
            </a:r>
            <a:r>
              <a:rPr lang="en-US" altLang="ko-KR" sz="2400" b="1" dirty="0">
                <a:solidFill>
                  <a:schemeClr val="bg1"/>
                </a:solidFill>
              </a:rPr>
              <a:t>200</a:t>
            </a:r>
            <a:r>
              <a:rPr lang="ko-KR" altLang="en-US" sz="2400" b="1" dirty="0">
                <a:solidFill>
                  <a:schemeClr val="bg1"/>
                </a:solidFill>
              </a:rPr>
              <a:t>명을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선발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200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시간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이상의 </a:t>
            </a:r>
            <a:r>
              <a:rPr lang="ko-KR" altLang="en-US" sz="2400" b="1" dirty="0">
                <a:solidFill>
                  <a:schemeClr val="bg1"/>
                </a:solidFill>
              </a:rPr>
              <a:t>교육과정 이수 후 취업 지원까지 운영되는 취업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지원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(2020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" y="4230095"/>
            <a:ext cx="8829367" cy="2542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829" y="4230095"/>
            <a:ext cx="3002174" cy="25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BOB VS K-</a:t>
            </a:r>
            <a:r>
              <a:rPr lang="en-US" altLang="ko-KR" sz="4800" b="1" dirty="0" err="1" smtClean="0">
                <a:solidFill>
                  <a:schemeClr val="tx1"/>
                </a:solidFill>
              </a:rPr>
              <a:t>Shield.Jr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90016" y="1057524"/>
            <a:ext cx="4277801" cy="5510254"/>
            <a:chOff x="222637" y="1057524"/>
            <a:chExt cx="4277801" cy="551025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22637" y="1057524"/>
              <a:ext cx="4277801" cy="5510254"/>
            </a:xfrm>
            <a:prstGeom prst="roundRect">
              <a:avLst>
                <a:gd name="adj" fmla="val 9418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73685" y="2789744"/>
              <a:ext cx="3375704" cy="726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 제품 개발</a:t>
              </a:r>
              <a:endParaRPr lang="en-US" altLang="ko-KR" sz="2400" b="1" dirty="0" smtClean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73685" y="3680949"/>
              <a:ext cx="3375704" cy="726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디지털 </a:t>
              </a:r>
              <a:r>
                <a:rPr lang="ko-KR" altLang="en-US" sz="2400" b="1" dirty="0" err="1" smtClean="0"/>
                <a:t>포렌식</a:t>
              </a:r>
              <a:endParaRPr lang="en-US" altLang="ko-KR" sz="2400" b="1" dirty="0" smtClean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73685" y="4572154"/>
              <a:ext cx="3375704" cy="726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취약점 분석</a:t>
              </a:r>
              <a:endParaRPr lang="en-US" altLang="ko-KR" sz="2400" b="1" dirty="0" smtClean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3685" y="5435530"/>
              <a:ext cx="3375704" cy="726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 컨설팅</a:t>
              </a:r>
              <a:endParaRPr lang="en-US" altLang="ko-KR" sz="2400" b="1" dirty="0" smtClean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29085" y="1596451"/>
              <a:ext cx="2464904" cy="100186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/>
                <a:t>BOB</a:t>
              </a:r>
              <a:endParaRPr lang="ko-KR" altLang="en-US" sz="3600" b="1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095997" y="1057524"/>
            <a:ext cx="4277801" cy="5510254"/>
            <a:chOff x="7736620" y="1057524"/>
            <a:chExt cx="4277801" cy="55102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736620" y="1057524"/>
              <a:ext cx="4277801" cy="5510254"/>
            </a:xfrm>
            <a:prstGeom prst="roundRect">
              <a:avLst>
                <a:gd name="adj" fmla="val 9418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8515847" y="1596450"/>
              <a:ext cx="2719346" cy="100186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/>
                <a:t>K-</a:t>
              </a:r>
              <a:r>
                <a:rPr lang="en-US" altLang="ko-KR" sz="3600" b="1" dirty="0" err="1" smtClean="0"/>
                <a:t>Shield.Jr</a:t>
              </a:r>
              <a:endParaRPr lang="ko-KR" altLang="en-US" sz="36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187668" y="2789744"/>
              <a:ext cx="3375704" cy="15551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정보보호 관리진단</a:t>
              </a:r>
              <a:endParaRPr lang="en-US" altLang="ko-KR" sz="2400" b="1" dirty="0"/>
            </a:p>
            <a:p>
              <a:pPr algn="ctr"/>
              <a:r>
                <a:rPr lang="en-US" altLang="ko-KR" sz="2400" b="1" dirty="0" smtClean="0"/>
                <a:t>(</a:t>
              </a:r>
              <a:r>
                <a:rPr lang="ko-KR" altLang="en-US" sz="2400" b="1" dirty="0" smtClean="0"/>
                <a:t>보안 컨설팅</a:t>
              </a:r>
              <a:r>
                <a:rPr lang="en-US" altLang="ko-KR" sz="2400" b="1" dirty="0" smtClean="0"/>
                <a:t>)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187668" y="4618643"/>
              <a:ext cx="3375704" cy="15433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보안사고 분석 대응</a:t>
              </a:r>
              <a:endParaRPr lang="en-US" altLang="ko-KR" sz="2400" b="1" dirty="0" smtClean="0"/>
            </a:p>
            <a:p>
              <a:pPr algn="ctr"/>
              <a:r>
                <a:rPr lang="en-US" altLang="ko-KR" sz="2400" b="1" dirty="0" smtClean="0"/>
                <a:t>(</a:t>
              </a:r>
              <a:r>
                <a:rPr lang="ko-KR" altLang="en-US" sz="2400" b="1" dirty="0" smtClean="0"/>
                <a:t>침해사고 대응</a:t>
              </a:r>
              <a:r>
                <a:rPr lang="en-US" altLang="ko-KR" sz="2400" b="1" dirty="0" smtClean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0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Other Programs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그리고 지금 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10723" y="954689"/>
            <a:ext cx="5096339" cy="6872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2020 </a:t>
            </a:r>
            <a:r>
              <a:rPr lang="ko-KR" altLang="en-US" sz="2000" b="1" dirty="0" err="1" smtClean="0"/>
              <a:t>돗</a:t>
            </a:r>
            <a:r>
              <a:rPr lang="en-US" altLang="ko-KR" sz="2000" b="1" dirty="0" smtClean="0"/>
              <a:t>-</a:t>
            </a:r>
            <a:r>
              <a:rPr lang="ko-KR" altLang="en-US" sz="2000" b="1" dirty="0" err="1" smtClean="0"/>
              <a:t>가비</a:t>
            </a:r>
            <a:r>
              <a:rPr lang="ko-KR" altLang="en-US" sz="2000" b="1" dirty="0" smtClean="0"/>
              <a:t> 팀장으로 새롭게 등★장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8652" y="5192201"/>
            <a:ext cx="118633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케쉴주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한다고 학교 성적 신경 못써서 학사경고 먹음 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-&gt;</a:t>
            </a:r>
            <a:r>
              <a:rPr lang="en-US" altLang="ko-KR" sz="2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석사는 석사경고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? </a:t>
            </a:r>
            <a:r>
              <a:rPr lang="ko-KR" altLang="en-US" sz="2000" b="1" dirty="0" err="1" smtClean="0">
                <a:solidFill>
                  <a:srgbClr val="FFFF00"/>
                </a:solidFill>
              </a:rPr>
              <a:t>풉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2000" b="1" dirty="0" err="1" smtClean="0">
                <a:solidFill>
                  <a:srgbClr val="FFFF00"/>
                </a:solidFill>
              </a:rPr>
              <a:t>ㅋ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)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 </a:t>
            </a:r>
            <a:endParaRPr lang="en-US" altLang="ko-KR" b="1" dirty="0" smtClean="0">
              <a:solidFill>
                <a:srgbClr val="FFFF00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그렇게 점점 나사가 한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두개씩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빠지기 시작하는데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…?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현재는 나름 학점 챙기면서 동아리 운영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하는중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– ex)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영남대랑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연합동아리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진행중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귀여운 제가 왔습니다! | 메이플 인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22" y="1812897"/>
            <a:ext cx="5096339" cy="333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5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0202" y="2631881"/>
            <a:ext cx="11052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영남대학교 정보보안 동아리 </a:t>
            </a:r>
            <a:r>
              <a:rPr lang="en-US" altLang="ko-KR" sz="4400" b="1" dirty="0" smtClean="0">
                <a:solidFill>
                  <a:srgbClr val="FFFF00"/>
                </a:solidFill>
              </a:rPr>
              <a:t>@</a:t>
            </a:r>
            <a:r>
              <a:rPr lang="en-US" altLang="ko-KR" sz="4400" b="1" dirty="0" err="1" smtClean="0">
                <a:solidFill>
                  <a:srgbClr val="FFFF00"/>
                </a:solidFill>
              </a:rPr>
              <a:t>Xpert</a:t>
            </a:r>
            <a:r>
              <a:rPr lang="en-US" altLang="ko-KR" sz="44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랑 </a:t>
            </a:r>
            <a:endParaRPr lang="en-US" altLang="ko-KR" sz="4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연합 진행상황 차트를 보여드리겠습니다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0202" y="2631881"/>
            <a:ext cx="11052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그러나 차트를 어제 날려먹었습니다 </a:t>
            </a:r>
            <a:r>
              <a:rPr lang="ko-KR" altLang="en-US" sz="4400" b="1" dirty="0" err="1" smtClean="0">
                <a:solidFill>
                  <a:schemeClr val="bg1"/>
                </a:solidFill>
              </a:rPr>
              <a:t>ㅠ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400" b="1" dirty="0" err="1" smtClean="0">
                <a:solidFill>
                  <a:schemeClr val="bg1"/>
                </a:solidFill>
              </a:rPr>
              <a:t>ㅠ</a:t>
            </a:r>
            <a:endParaRPr lang="en-US" altLang="ko-KR" sz="4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3200" b="1" dirty="0" smtClean="0">
                <a:solidFill>
                  <a:srgbClr val="FFFF00"/>
                </a:solidFill>
              </a:rPr>
              <a:t>사실 </a:t>
            </a:r>
            <a:r>
              <a:rPr lang="ko-KR" altLang="en-US" sz="3200" b="1" dirty="0" err="1" smtClean="0">
                <a:solidFill>
                  <a:srgbClr val="FFFF00"/>
                </a:solidFill>
              </a:rPr>
              <a:t>그런거</a:t>
            </a:r>
            <a:r>
              <a:rPr lang="ko-KR" altLang="en-US" sz="32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3200" b="1" dirty="0" err="1" smtClean="0">
                <a:solidFill>
                  <a:srgbClr val="FFFF00"/>
                </a:solidFill>
              </a:rPr>
              <a:t>만든적</a:t>
            </a:r>
            <a:r>
              <a:rPr lang="ko-KR" altLang="en-US" sz="3200" b="1" dirty="0" smtClean="0">
                <a:solidFill>
                  <a:srgbClr val="FFFF00"/>
                </a:solidFill>
              </a:rPr>
              <a:t> 없잖아 </a:t>
            </a:r>
            <a:r>
              <a:rPr lang="en-US" altLang="ko-KR" sz="3200" b="1" dirty="0" smtClean="0">
                <a:solidFill>
                  <a:srgbClr val="FFFF00"/>
                </a:solidFill>
              </a:rPr>
              <a:t>X</a:t>
            </a:r>
            <a:r>
              <a:rPr lang="ko-KR" altLang="en-US" sz="3200" b="1" dirty="0" smtClean="0">
                <a:solidFill>
                  <a:srgbClr val="FFFF00"/>
                </a:solidFill>
              </a:rPr>
              <a:t>발</a:t>
            </a:r>
            <a:r>
              <a:rPr lang="en-US" altLang="ko-KR" sz="3200" b="1" dirty="0" smtClean="0">
                <a:solidFill>
                  <a:srgbClr val="FFFF00"/>
                </a:solidFill>
              </a:rPr>
              <a:t>)</a:t>
            </a: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연합 세미나 논의 끝나면 공지 올리겠습니다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/>
          <p:cNvCxnSpPr>
            <a:stCxn id="8" idx="1"/>
            <a:endCxn id="8" idx="3"/>
          </p:cNvCxnSpPr>
          <p:nvPr/>
        </p:nvCxnSpPr>
        <p:spPr>
          <a:xfrm>
            <a:off x="620202" y="3601377"/>
            <a:ext cx="1105231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5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이브아다탄이제 cc면역도없어졌네요 | 트오세 인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00" y="1509365"/>
            <a:ext cx="5096339" cy="333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96956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이뉴비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토깽이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 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언제나 외주 문의는 환영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– 010 -5596 -4305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1002 - 359 -6556 -53 </a:t>
            </a:r>
            <a:r>
              <a:rPr lang="en-US" altLang="ko-KR" b="1" dirty="0" smtClean="0">
                <a:solidFill>
                  <a:srgbClr val="FFFF00"/>
                </a:solidFill>
              </a:rPr>
              <a:t>(</a:t>
            </a:r>
            <a:r>
              <a:rPr lang="ko-KR" altLang="en-US" b="1" dirty="0" smtClean="0">
                <a:solidFill>
                  <a:srgbClr val="FFFF00"/>
                </a:solidFill>
              </a:rPr>
              <a:t>우☆리☆은☆행</a:t>
            </a:r>
            <a:r>
              <a:rPr lang="en-US" altLang="ko-KR" b="1" dirty="0" smtClean="0">
                <a:solidFill>
                  <a:srgbClr val="FFFF00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예금주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이정훈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결론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난 아무것도 모르는 컴맹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-&gt; 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정회원들 한테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뚜드러</a:t>
            </a:r>
            <a:r>
              <a:rPr lang="ko-KR" altLang="en-US" b="1" dirty="0" smtClean="0">
                <a:solidFill>
                  <a:schemeClr val="bg1"/>
                </a:solidFill>
              </a:rPr>
              <a:t> 맞기 전에 나는 </a:t>
            </a:r>
            <a:r>
              <a:rPr lang="en-US" altLang="ko-KR" b="1" dirty="0" smtClean="0">
                <a:solidFill>
                  <a:schemeClr val="bg1"/>
                </a:solidFill>
              </a:rPr>
              <a:t>20000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째끼츈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132" y="53849"/>
            <a:ext cx="900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5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r="4844"/>
          <a:stretch/>
        </p:blipFill>
        <p:spPr>
          <a:xfrm>
            <a:off x="292608" y="1348018"/>
            <a:ext cx="4581144" cy="50167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44440" y="1348018"/>
            <a:ext cx="6986016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Using namespace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Yi Jung Hun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AGE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21</a:t>
            </a:r>
          </a:p>
          <a:p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이 친구는 특이하게도 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담배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커피를 못한다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심지어 밥도 안 먹는다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평균적으로 </a:t>
            </a:r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r>
              <a:rPr lang="ko-KR" altLang="en-US" sz="2400" dirty="0" smtClean="0">
                <a:solidFill>
                  <a:schemeClr val="bg1"/>
                </a:solidFill>
              </a:rPr>
              <a:t>일 걸러서 한끼 먹는다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그래서 몸무게가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50Kg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을 넘지 않는다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저체중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이 친구의 자취방에는 가스 불이 나오지 않는다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r="4844"/>
          <a:stretch/>
        </p:blipFill>
        <p:spPr>
          <a:xfrm>
            <a:off x="292608" y="1348018"/>
            <a:ext cx="4581144" cy="50167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44440" y="1348018"/>
            <a:ext cx="6986016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Using namespace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Yi Jung Hun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AGE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21 </a:t>
            </a:r>
          </a:p>
          <a:p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University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Dot – Gabi 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인제대학교 정보보안 동아리 </a:t>
            </a:r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</a:rPr>
              <a:t>회장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</a:rPr>
              <a:t>現 대학생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現 취업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준비생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K-shield JR 2</a:t>
            </a:r>
            <a:r>
              <a:rPr lang="en-US" altLang="ko-KR" sz="3200" b="1" baseline="30000" dirty="0" smtClean="0">
                <a:solidFill>
                  <a:schemeClr val="bg1"/>
                </a:solidFill>
              </a:rPr>
              <a:t>nd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수료생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이력서고</a:t>
            </a:r>
            <a:r>
              <a:rPr lang="ko-KR" altLang="en-US" sz="2400" dirty="0" smtClean="0">
                <a:solidFill>
                  <a:schemeClr val="bg1"/>
                </a:solidFill>
              </a:rPr>
              <a:t> 취업이고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그딴거</a:t>
            </a:r>
            <a:r>
              <a:rPr lang="ko-KR" altLang="en-US" sz="2400" dirty="0" smtClean="0">
                <a:solidFill>
                  <a:schemeClr val="bg1"/>
                </a:solidFill>
              </a:rPr>
              <a:t> 모르겠고 무섭다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평행 사변형 12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>
            <a:off x="8926129" y="4230604"/>
            <a:ext cx="10992" cy="115289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평행 사변형 12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8751" y="1161284"/>
            <a:ext cx="11787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본 </a:t>
            </a:r>
            <a:r>
              <a:rPr lang="ko-KR" altLang="en-US" sz="2400" b="1" dirty="0">
                <a:solidFill>
                  <a:schemeClr val="bg1"/>
                </a:solidFill>
              </a:rPr>
              <a:t>발표는 기술적인 발표보다는 스토리에 집중한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발표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본인은 아직도 컴맹임 그래서 아무것도 모름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아무튼 고양이는 귀엽습니다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애요오옹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2640" y="3546982"/>
            <a:ext cx="11966713" cy="476437"/>
            <a:chOff x="1248356" y="1232453"/>
            <a:chExt cx="10800516" cy="771276"/>
          </a:xfrm>
          <a:solidFill>
            <a:schemeClr val="accent1">
              <a:lumMod val="50000"/>
            </a:schemeClr>
          </a:solidFill>
        </p:grpSpPr>
        <p:sp>
          <p:nvSpPr>
            <p:cNvPr id="3" name="줄무늬가 있는 오른쪽 화살표 2"/>
            <p:cNvSpPr/>
            <p:nvPr/>
          </p:nvSpPr>
          <p:spPr>
            <a:xfrm>
              <a:off x="2083240" y="1232453"/>
              <a:ext cx="9965632" cy="771276"/>
            </a:xfrm>
            <a:prstGeom prst="stripedRightArrow">
              <a:avLst>
                <a:gd name="adj1" fmla="val 100000"/>
                <a:gd name="adj2" fmla="val 4914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73141" y="1232454"/>
              <a:ext cx="206733" cy="77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8356" y="1232454"/>
              <a:ext cx="421418" cy="77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8751" y="4300673"/>
            <a:ext cx="11075330" cy="369766"/>
            <a:chOff x="138751" y="4300673"/>
            <a:chExt cx="11075330" cy="369766"/>
          </a:xfrm>
          <a:solidFill>
            <a:srgbClr val="0070C0"/>
          </a:solidFill>
        </p:grpSpPr>
        <p:sp>
          <p:nvSpPr>
            <p:cNvPr id="14" name="TextBox 13"/>
            <p:cNvSpPr txBox="1"/>
            <p:nvPr/>
          </p:nvSpPr>
          <p:spPr>
            <a:xfrm>
              <a:off x="138751" y="4300674"/>
              <a:ext cx="1210443" cy="3693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공부 시작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12879" y="4301107"/>
              <a:ext cx="1469669" cy="3693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대학교 입학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7643" y="4300674"/>
              <a:ext cx="2407923" cy="3693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정보보안 동아리 가입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41564" y="4300673"/>
              <a:ext cx="2869099" cy="3693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bg1"/>
                  </a:solidFill>
                </a:rPr>
                <a:t>케이쉴드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주니어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기 수료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13319" y="4300673"/>
              <a:ext cx="2200762" cy="3693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동아리 회장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+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연합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2640" y="2997987"/>
            <a:ext cx="109595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중</a:t>
            </a:r>
            <a:r>
              <a:rPr lang="en-US" altLang="ko-KR" b="1" dirty="0" smtClean="0">
                <a:solidFill>
                  <a:schemeClr val="bg1"/>
                </a:solidFill>
              </a:rPr>
              <a:t>2~</a:t>
            </a:r>
            <a:r>
              <a:rPr lang="ko-KR" altLang="en-US" b="1" dirty="0" smtClean="0">
                <a:solidFill>
                  <a:schemeClr val="bg1"/>
                </a:solidFill>
              </a:rPr>
              <a:t>고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7352" y="2997986"/>
            <a:ext cx="176431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19</a:t>
            </a:r>
            <a:r>
              <a:rPr lang="ko-KR" altLang="en-US" b="1" dirty="0" smtClean="0">
                <a:solidFill>
                  <a:schemeClr val="bg1"/>
                </a:solidFill>
              </a:rPr>
              <a:t>학번 </a:t>
            </a: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학년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09188" y="2997986"/>
            <a:ext cx="87794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</a:rPr>
              <a:t>학년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12640" y="4214191"/>
            <a:ext cx="11966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510748" y="4214191"/>
            <a:ext cx="7951" cy="8507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29092" y="4925805"/>
            <a:ext cx="1963311" cy="5814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케이쉴드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합격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842401" y="4197779"/>
            <a:ext cx="22965" cy="145605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895367" y="5047519"/>
            <a:ext cx="1963311" cy="6063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DOT - GABI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206949" y="4214191"/>
            <a:ext cx="411" cy="17219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2155554" y="5911186"/>
            <a:ext cx="1963311" cy="5814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인제대학교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311160" y="4978360"/>
            <a:ext cx="1251922" cy="6063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후기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11290279" y="4214191"/>
            <a:ext cx="5048" cy="129311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9837681" y="5119279"/>
            <a:ext cx="2241672" cy="6063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KUCIS/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연합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/>
          <p:cNvCxnSpPr>
            <a:stCxn id="20" idx="3"/>
            <a:endCxn id="21" idx="1"/>
          </p:cNvCxnSpPr>
          <p:nvPr/>
        </p:nvCxnSpPr>
        <p:spPr>
          <a:xfrm flipV="1">
            <a:off x="1208598" y="3182652"/>
            <a:ext cx="3718754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1" idx="3"/>
            <a:endCxn id="22" idx="1"/>
          </p:cNvCxnSpPr>
          <p:nvPr/>
        </p:nvCxnSpPr>
        <p:spPr>
          <a:xfrm>
            <a:off x="6691667" y="3182652"/>
            <a:ext cx="4217521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INDEX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026" y="1045844"/>
            <a:ext cx="1176793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1. Introduction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1.1 -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정보보안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1.2 -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필요한 이유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1.3 -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대회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?? / CTF??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sz="4400" b="1" dirty="0" smtClean="0">
                <a:solidFill>
                  <a:schemeClr val="bg1"/>
                </a:solidFill>
              </a:rPr>
              <a:t>2</a:t>
            </a:r>
            <a:r>
              <a:rPr lang="en-US" altLang="ko-KR" sz="4400" b="1" dirty="0">
                <a:solidFill>
                  <a:schemeClr val="bg1"/>
                </a:solidFill>
              </a:rPr>
              <a:t>.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Researching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2.1 -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공부는 어떻게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2.2 -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기회는 잡자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세미나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!)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2.3 -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분야는  </a:t>
            </a:r>
            <a:r>
              <a:rPr lang="ko-KR" altLang="en-US" sz="2000" b="1" dirty="0">
                <a:solidFill>
                  <a:schemeClr val="bg1"/>
                </a:solidFill>
              </a:rPr>
              <a:t>무슨 분야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??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sz="4400" b="1" dirty="0" smtClean="0">
                <a:solidFill>
                  <a:schemeClr val="bg1"/>
                </a:solidFill>
              </a:rPr>
              <a:t>3</a:t>
            </a:r>
            <a:r>
              <a:rPr lang="en-US" altLang="ko-KR" sz="4400" b="1" dirty="0">
                <a:solidFill>
                  <a:schemeClr val="bg1"/>
                </a:solidFill>
              </a:rPr>
              <a:t>.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Other Programs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3.1 - BOB (Best of the Best) –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한국정보기술 연구소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과학 기술부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3.2 - K-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Shield.JR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(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케이쉴드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주니어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 – KISA(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한국인터넷 진흥원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)/(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과학 기술부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3.3 –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그리고 지금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82454" y="1698986"/>
            <a:ext cx="6300119" cy="2832675"/>
            <a:chOff x="5626838" y="1437729"/>
            <a:chExt cx="6300119" cy="283267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5854536" y="1437729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/>
                <a:t>C</a:t>
              </a:r>
              <a:r>
                <a:rPr lang="ko-KR" altLang="en-US" sz="2800" dirty="0" smtClean="0"/>
                <a:t>언어</a:t>
              </a:r>
              <a:r>
                <a:rPr lang="en-US" altLang="ko-KR" sz="2800" dirty="0" smtClean="0"/>
                <a:t>??</a:t>
              </a:r>
              <a:endParaRPr lang="ko-KR" altLang="en-US" sz="28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67699" y="2109093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/>
                <a:t>JAVA??</a:t>
              </a:r>
              <a:endParaRPr lang="ko-KR" altLang="en-US" sz="28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83979" y="2780457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/>
                <a:t>Python?</a:t>
              </a:r>
              <a:endParaRPr lang="ko-KR" altLang="en-US" sz="28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55653" y="3451821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웹해킹</a:t>
              </a:r>
              <a:r>
                <a:rPr lang="en-US" altLang="ko-KR" sz="2800" dirty="0" smtClean="0"/>
                <a:t>?</a:t>
              </a:r>
              <a:endParaRPr lang="ko-KR" altLang="en-US" sz="28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26838" y="2633238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/>
                <a:t>C++??</a:t>
              </a:r>
              <a:endParaRPr lang="ko-KR" altLang="en-US" sz="28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05409" y="3419455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리버싱</a:t>
              </a:r>
              <a:r>
                <a:rPr lang="en-US" altLang="ko-KR" sz="2800" dirty="0" smtClean="0"/>
                <a:t>?</a:t>
              </a:r>
              <a:endParaRPr lang="ko-KR" altLang="en-US" sz="28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811491" y="1470095"/>
              <a:ext cx="1971304" cy="818583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/>
                <a:t>네트워크</a:t>
              </a:r>
              <a:r>
                <a:rPr lang="en-US" altLang="ko-KR" sz="2800" dirty="0" smtClean="0"/>
                <a:t>?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3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571" y="2360645"/>
            <a:ext cx="11597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</a:rPr>
              <a:t>This is so simple</a:t>
            </a: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전문적인 내용보다 소개위주의 내용 경험담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</a:rPr>
              <a:t>라떼는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말이야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라떼는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커피야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X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발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787519" y="4389119"/>
            <a:ext cx="6676054" cy="2385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571" y="2360645"/>
            <a:ext cx="115979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</a:rPr>
              <a:t>Introduction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정보보안 입문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flipV="1">
            <a:off x="7546767" y="5248891"/>
            <a:ext cx="1460665" cy="1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3"/>
          </p:cNvCxnSpPr>
          <p:nvPr/>
        </p:nvCxnSpPr>
        <p:spPr>
          <a:xfrm flipV="1">
            <a:off x="3313216" y="5219204"/>
            <a:ext cx="1460665" cy="1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평행 사변형 2"/>
          <p:cNvSpPr/>
          <p:nvPr/>
        </p:nvSpPr>
        <p:spPr>
          <a:xfrm>
            <a:off x="1" y="0"/>
            <a:ext cx="12191999" cy="783771"/>
          </a:xfrm>
          <a:prstGeom prst="parallelogram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</a:rPr>
              <a:t>Introduction – </a:t>
            </a:r>
            <a:r>
              <a:rPr lang="ko-KR" altLang="en-US" sz="4800" b="1" dirty="0" smtClean="0">
                <a:solidFill>
                  <a:schemeClr val="tx1"/>
                </a:solidFill>
              </a:rPr>
              <a:t> 정보보안</a:t>
            </a:r>
            <a:r>
              <a:rPr lang="en-US" altLang="ko-KR" sz="4800" b="1" dirty="0" smtClean="0">
                <a:solidFill>
                  <a:schemeClr val="tx1"/>
                </a:solidFill>
              </a:rPr>
              <a:t>?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58636" y="1000036"/>
            <a:ext cx="90747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정보의 수집, 가공, 저장, 검색, 송신, 수신 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도중에 </a:t>
            </a:r>
            <a:r>
              <a:rPr lang="ko-KR" altLang="en-US" sz="3600" b="1" dirty="0">
                <a:solidFill>
                  <a:schemeClr val="bg1"/>
                </a:solidFill>
              </a:rPr>
              <a:t>정보의 훼손, 변조, 유출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등을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방지하기 </a:t>
            </a:r>
            <a:r>
              <a:rPr lang="ko-KR" altLang="en-US" sz="3600" b="1" dirty="0">
                <a:solidFill>
                  <a:schemeClr val="bg1"/>
                </a:solidFill>
              </a:rPr>
              <a:t>위한 관리적, 기술적 방법을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의미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4379" y="4453246"/>
            <a:ext cx="3158837" cy="1531917"/>
          </a:xfrm>
          <a:prstGeom prst="round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/>
              <a:t>가용성</a:t>
            </a:r>
            <a:endParaRPr lang="ko-KR" altLang="en-US" sz="4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16580" y="4453246"/>
            <a:ext cx="3158837" cy="1531917"/>
          </a:xfrm>
          <a:prstGeom prst="round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/>
              <a:t>기밀성</a:t>
            </a:r>
            <a:endParaRPr lang="ko-KR" altLang="en-US" sz="4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878781" y="4453246"/>
            <a:ext cx="3158837" cy="1531917"/>
          </a:xfrm>
          <a:prstGeom prst="round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 smtClean="0"/>
              <a:t>무결성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665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</TotalTime>
  <Words>829</Words>
  <Application>Microsoft Office PowerPoint</Application>
  <PresentationFormat>와이드스크린</PresentationFormat>
  <Paragraphs>213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킹갓 해커가 되기위한 뉴비의 발표  발표자 – 이 토깽이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NTFS 구조 분석</dc:title>
  <dc:creator>Lenovo</dc:creator>
  <cp:lastModifiedBy>user</cp:lastModifiedBy>
  <cp:revision>394</cp:revision>
  <dcterms:created xsi:type="dcterms:W3CDTF">2019-10-05T12:34:42Z</dcterms:created>
  <dcterms:modified xsi:type="dcterms:W3CDTF">2020-04-18T18:57:58Z</dcterms:modified>
</cp:coreProperties>
</file>